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01" r:id="rId1"/>
  </p:sldMasterIdLst>
  <p:sldIdLst>
    <p:sldId id="256" r:id="rId2"/>
    <p:sldId id="257" r:id="rId3"/>
    <p:sldId id="258" r:id="rId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72" d="100"/>
          <a:sy n="72" d="100"/>
        </p:scale>
        <p:origin x="-52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p>
            <a:fld id="{23167163-B65A-AE4E-8D90-61E022FE5503}" type="datetimeFigureOut">
              <a:rPr lang="en-US" smtClean="0"/>
              <a:pPr/>
              <a:t>10/10/12</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lstStyle>
          <a:p>
            <a:fld id="{F3B5A3C3-7319-824D-B9E2-52726481028A}"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167163-B65A-AE4E-8D90-61E022FE5503}" type="datetimeFigureOut">
              <a:rPr lang="en-US" smtClean="0"/>
              <a:pPr/>
              <a:t>10/10/12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B5A3C3-7319-824D-B9E2-52726481028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167163-B65A-AE4E-8D90-61E022FE5503}" type="datetimeFigureOut">
              <a:rPr lang="en-US" smtClean="0"/>
              <a:pPr/>
              <a:t>10/10/12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B5A3C3-7319-824D-B9E2-52726481028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167163-B65A-AE4E-8D90-61E022FE5503}" type="datetimeFigureOut">
              <a:rPr lang="en-US" smtClean="0"/>
              <a:pPr/>
              <a:t>10/10/12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B5A3C3-7319-824D-B9E2-52726481028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p>
            <a:fld id="{23167163-B65A-AE4E-8D90-61E022FE5503}" type="datetimeFigureOut">
              <a:rPr lang="en-US" smtClean="0"/>
              <a:pPr/>
              <a:t>10/10/12</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lstStyle>
          <a:p>
            <a:fld id="{F3B5A3C3-7319-824D-B9E2-52726481028A}"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3167163-B65A-AE4E-8D90-61E022FE5503}" type="datetimeFigureOut">
              <a:rPr lang="en-US" smtClean="0"/>
              <a:pPr/>
              <a:t>10/10/12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p>
            <a:fld id="{F3B5A3C3-7319-824D-B9E2-52726481028A}"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3167163-B65A-AE4E-8D90-61E022FE5503}" type="datetimeFigureOut">
              <a:rPr lang="en-US" smtClean="0"/>
              <a:pPr/>
              <a:t>10/10/12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p>
            <a:fld id="{F3B5A3C3-7319-824D-B9E2-52726481028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3167163-B65A-AE4E-8D90-61E022FE5503}" type="datetimeFigureOut">
              <a:rPr lang="en-US" smtClean="0"/>
              <a:pPr/>
              <a:t>10/10/12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B5A3C3-7319-824D-B9E2-52726481028A}"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167163-B65A-AE4E-8D90-61E022FE5503}" type="datetimeFigureOut">
              <a:rPr lang="en-US" smtClean="0"/>
              <a:pPr/>
              <a:t>10/10/12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B5A3C3-7319-824D-B9E2-52726481028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p>
            <a:fld id="{23167163-B65A-AE4E-8D90-61E022FE5503}" type="datetimeFigureOut">
              <a:rPr lang="en-US" smtClean="0"/>
              <a:pPr/>
              <a:t>10/10/12</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lstStyle>
          <a:p>
            <a:fld id="{F3B5A3C3-7319-824D-B9E2-52726481028A}"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p>
            <a:fld id="{23167163-B65A-AE4E-8D90-61E022FE5503}" type="datetimeFigureOut">
              <a:rPr lang="en-US" smtClean="0"/>
              <a:pPr/>
              <a:t>10/10/12</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lstStyle>
          <a:p>
            <a:fld id="{F3B5A3C3-7319-824D-B9E2-52726481028A}"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lstStyle>
          <a:p>
            <a:fld id="{23167163-B65A-AE4E-8D90-61E022FE5503}" type="datetimeFigureOut">
              <a:rPr lang="en-US" smtClean="0"/>
              <a:pPr/>
              <a:t>10/10/12</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lstStyle>
          <a:p>
            <a:fld id="{F3B5A3C3-7319-824D-B9E2-52726481028A}"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08773"/>
            <a:ext cx="7772400" cy="1470025"/>
          </a:xfrm>
        </p:spPr>
        <p:txBody>
          <a:bodyPr>
            <a:noAutofit/>
          </a:bodyPr>
          <a:lstStyle/>
          <a:p>
            <a:r>
              <a:rPr lang="en-US" sz="4400" dirty="0" smtClean="0"/>
              <a:t>Aim: What were the great successes of the ancient civilizations of India?</a:t>
            </a:r>
            <a:br>
              <a:rPr lang="en-US" sz="4400" dirty="0" smtClean="0"/>
            </a:br>
            <a:r>
              <a:rPr lang="en-US" sz="4400" dirty="0" smtClean="0"/>
              <a:t>L16</a:t>
            </a:r>
            <a:endParaRPr lang="en-US" sz="4400" dirty="0"/>
          </a:p>
        </p:txBody>
      </p:sp>
      <p:sp>
        <p:nvSpPr>
          <p:cNvPr id="3" name="Subtitle 2"/>
          <p:cNvSpPr>
            <a:spLocks noGrp="1"/>
          </p:cNvSpPr>
          <p:nvPr>
            <p:ph type="subTitle" idx="1"/>
          </p:nvPr>
        </p:nvSpPr>
        <p:spPr>
          <a:xfrm>
            <a:off x="948888" y="2700862"/>
            <a:ext cx="6823512" cy="2937938"/>
          </a:xfrm>
        </p:spPr>
        <p:txBody>
          <a:bodyPr/>
          <a:lstStyle/>
          <a:p>
            <a:r>
              <a:rPr lang="en-US" dirty="0" smtClean="0"/>
              <a:t>Do Now:  -- HW recap</a:t>
            </a:r>
          </a:p>
          <a:p>
            <a:endParaRPr lang="en-US" dirty="0" smtClean="0"/>
          </a:p>
          <a:p>
            <a:r>
              <a:rPr lang="en-US" dirty="0" smtClean="0"/>
              <a:t>What were the 3 civilizations of ancient India? What were 2 details you learned from each</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Advertisement for </a:t>
            </a:r>
            <a:br>
              <a:rPr lang="en-US" dirty="0" smtClean="0"/>
            </a:br>
            <a:r>
              <a:rPr lang="en-US" dirty="0" smtClean="0"/>
              <a:t>Ancient Indian Society</a:t>
            </a:r>
            <a:endParaRPr lang="en-US" dirty="0"/>
          </a:p>
        </p:txBody>
      </p:sp>
      <p:sp>
        <p:nvSpPr>
          <p:cNvPr id="3" name="Content Placeholder 2"/>
          <p:cNvSpPr>
            <a:spLocks noGrp="1"/>
          </p:cNvSpPr>
          <p:nvPr>
            <p:ph idx="1"/>
          </p:nvPr>
        </p:nvSpPr>
        <p:spPr/>
        <p:txBody>
          <a:bodyPr>
            <a:normAutofit/>
          </a:bodyPr>
          <a:lstStyle/>
          <a:p>
            <a:r>
              <a:rPr lang="en-US" dirty="0" smtClean="0"/>
              <a:t>Create a collection of advertisements for 1 of the ancient Indian societies.  </a:t>
            </a:r>
          </a:p>
          <a:p>
            <a:r>
              <a:rPr lang="en-US" dirty="0" smtClean="0"/>
              <a:t>Each member of your group is responsible for 1 section of last nights hw chart.</a:t>
            </a:r>
          </a:p>
          <a:p>
            <a:r>
              <a:rPr lang="en-US" dirty="0" smtClean="0"/>
              <a:t>Your advertisement should contain: </a:t>
            </a:r>
          </a:p>
          <a:p>
            <a:pPr lvl="1"/>
            <a:r>
              <a:rPr lang="en-US" dirty="0" smtClean="0"/>
              <a:t>A creative title/ headline</a:t>
            </a:r>
          </a:p>
          <a:p>
            <a:pPr lvl="1"/>
            <a:r>
              <a:rPr lang="en-US" dirty="0" smtClean="0"/>
              <a:t>Information that tells the audience about the contribution </a:t>
            </a:r>
          </a:p>
          <a:p>
            <a:pPr lvl="1"/>
            <a:r>
              <a:rPr lang="en-US" dirty="0" smtClean="0"/>
              <a:t>Visuals (either drawn --- or printed)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452121"/>
          <a:ext cx="9144000" cy="6405879"/>
        </p:xfrm>
        <a:graphic>
          <a:graphicData uri="http://schemas.openxmlformats.org/drawingml/2006/table">
            <a:tbl>
              <a:tblPr firstRow="1" bandRow="1">
                <a:tableStyleId>{5C22544A-7EE6-4342-B048-85BDC9FD1C3A}</a:tableStyleId>
              </a:tblPr>
              <a:tblGrid>
                <a:gridCol w="2286000"/>
                <a:gridCol w="2286000"/>
                <a:gridCol w="2286000"/>
                <a:gridCol w="2286000"/>
              </a:tblGrid>
              <a:tr h="370840">
                <a:tc>
                  <a:txBody>
                    <a:bodyPr/>
                    <a:lstStyle/>
                    <a:p>
                      <a:r>
                        <a:rPr lang="en-US" sz="1600" dirty="0" smtClean="0"/>
                        <a:t>Outcome </a:t>
                      </a:r>
                      <a:endParaRPr lang="en-US" sz="1600" dirty="0"/>
                    </a:p>
                  </a:txBody>
                  <a:tcPr/>
                </a:tc>
                <a:tc>
                  <a:txBody>
                    <a:bodyPr/>
                    <a:lstStyle/>
                    <a:p>
                      <a:r>
                        <a:rPr lang="en-US" sz="1600" dirty="0" smtClean="0"/>
                        <a:t>NY </a:t>
                      </a:r>
                      <a:endParaRPr lang="en-US" sz="1600" dirty="0"/>
                    </a:p>
                  </a:txBody>
                  <a:tcPr/>
                </a:tc>
                <a:tc>
                  <a:txBody>
                    <a:bodyPr/>
                    <a:lstStyle/>
                    <a:p>
                      <a:r>
                        <a:rPr lang="en-US" sz="1600" dirty="0" smtClean="0"/>
                        <a:t>Meets </a:t>
                      </a:r>
                      <a:endParaRPr lang="en-US" sz="1600" dirty="0"/>
                    </a:p>
                  </a:txBody>
                  <a:tcPr/>
                </a:tc>
                <a:tc>
                  <a:txBody>
                    <a:bodyPr/>
                    <a:lstStyle/>
                    <a:p>
                      <a:r>
                        <a:rPr lang="en-US" sz="1600" dirty="0" smtClean="0"/>
                        <a:t>Exceeds</a:t>
                      </a:r>
                      <a:endParaRPr lang="en-US" sz="1600" dirty="0"/>
                    </a:p>
                  </a:txBody>
                  <a:tcPr/>
                </a:tc>
              </a:tr>
              <a:tr h="370840">
                <a:tc>
                  <a:txBody>
                    <a:bodyPr/>
                    <a:lstStyle/>
                    <a:p>
                      <a:r>
                        <a:rPr kumimoji="0" lang="en-US" sz="1600" b="1" kern="1200" dirty="0" smtClean="0">
                          <a:solidFill>
                            <a:schemeClr val="dk1"/>
                          </a:solidFill>
                          <a:latin typeface="+mn-lt"/>
                          <a:ea typeface="+mn-ea"/>
                          <a:cs typeface="+mn-cs"/>
                        </a:rPr>
                        <a:t>Communicate 1:</a:t>
                      </a:r>
                      <a:r>
                        <a:rPr kumimoji="0" lang="en-US" sz="1600" kern="1200" dirty="0" smtClean="0">
                          <a:solidFill>
                            <a:schemeClr val="dk1"/>
                          </a:solidFill>
                          <a:latin typeface="+mn-lt"/>
                          <a:ea typeface="+mn-ea"/>
                          <a:cs typeface="+mn-cs"/>
                        </a:rPr>
                        <a:t/>
                      </a:r>
                      <a:br>
                        <a:rPr kumimoji="0" lang="en-US" sz="1600" kern="1200" dirty="0" smtClean="0">
                          <a:solidFill>
                            <a:schemeClr val="dk1"/>
                          </a:solidFill>
                          <a:latin typeface="+mn-lt"/>
                          <a:ea typeface="+mn-ea"/>
                          <a:cs typeface="+mn-cs"/>
                        </a:rPr>
                      </a:br>
                      <a:r>
                        <a:rPr kumimoji="0" lang="en-US" sz="1600" kern="1200" dirty="0" smtClean="0">
                          <a:solidFill>
                            <a:schemeClr val="dk1"/>
                          </a:solidFill>
                          <a:latin typeface="+mn-lt"/>
                          <a:ea typeface="+mn-ea"/>
                          <a:cs typeface="+mn-cs"/>
                        </a:rPr>
                        <a:t>Make ideas and information understood, mindful of audience, purpose and setting. </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Advertisement</a:t>
                      </a:r>
                      <a:r>
                        <a:rPr lang="en-US" sz="1600" baseline="0" dirty="0" smtClean="0"/>
                        <a:t> illustrates a basic/ minimal understanding of an aspect of ancient Indian society.  Advertisement does not catch the audiences attention (either visually or in its written elements).  Pictures and tone may or may not be appropriate for the format.  </a:t>
                      </a:r>
                      <a:endParaRPr lang="en-US" sz="1600" dirty="0" smtClean="0"/>
                    </a:p>
                    <a:p>
                      <a:endParaRPr lang="en-US" sz="1600" b="1" dirty="0"/>
                    </a:p>
                  </a:txBody>
                  <a:tcPr/>
                </a:tc>
                <a:tc>
                  <a:txBody>
                    <a:bodyPr/>
                    <a:lstStyle/>
                    <a:p>
                      <a:r>
                        <a:rPr lang="en-US" sz="1600" dirty="0" smtClean="0"/>
                        <a:t>Advertisement</a:t>
                      </a:r>
                      <a:r>
                        <a:rPr lang="en-US" sz="1600" baseline="0" dirty="0" smtClean="0"/>
                        <a:t> illustrates a clear understanding of an aspect of ancient Indian society.  Advertisement is catchy (either visually or in its written elements).  Pictures and tone may or may not be appropriate for the format.  </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Advertisement</a:t>
                      </a:r>
                      <a:r>
                        <a:rPr lang="en-US" sz="1600" baseline="0" dirty="0" smtClean="0"/>
                        <a:t> illustrates a detailed understanding of an aspect of ancient Indian society.  Advertisement is extremely catchy (both visually and in its written elements) and all pictures and tone are appropriate for the format. </a:t>
                      </a:r>
                      <a:endParaRPr lang="en-US" sz="1600" dirty="0" smtClean="0"/>
                    </a:p>
                    <a:p>
                      <a:endParaRPr lang="en-US" sz="1600" dirty="0"/>
                    </a:p>
                  </a:txBody>
                  <a:tcPr/>
                </a:tc>
              </a:tr>
              <a:tr h="370840">
                <a:tc>
                  <a:txBody>
                    <a:bodyPr/>
                    <a:lstStyle/>
                    <a:p>
                      <a:r>
                        <a:rPr kumimoji="0" lang="en-US" sz="1600" b="1" kern="1200" dirty="0" smtClean="0">
                          <a:solidFill>
                            <a:schemeClr val="dk1"/>
                          </a:solidFill>
                          <a:latin typeface="+mn-lt"/>
                          <a:ea typeface="+mn-ea"/>
                          <a:cs typeface="+mn-cs"/>
                        </a:rPr>
                        <a:t>Collaborate</a:t>
                      </a:r>
                      <a:r>
                        <a:rPr kumimoji="0" lang="en-US" sz="1600" kern="1200" dirty="0" smtClean="0">
                          <a:solidFill>
                            <a:schemeClr val="dk1"/>
                          </a:solidFill>
                          <a:latin typeface="+mn-lt"/>
                          <a:ea typeface="+mn-ea"/>
                          <a:cs typeface="+mn-cs"/>
                        </a:rPr>
                        <a:t/>
                      </a:r>
                      <a:br>
                        <a:rPr kumimoji="0" lang="en-US" sz="1600" kern="1200" dirty="0" smtClean="0">
                          <a:solidFill>
                            <a:schemeClr val="dk1"/>
                          </a:solidFill>
                          <a:latin typeface="+mn-lt"/>
                          <a:ea typeface="+mn-ea"/>
                          <a:cs typeface="+mn-cs"/>
                        </a:rPr>
                      </a:br>
                      <a:r>
                        <a:rPr kumimoji="0" lang="en-US" sz="1600" kern="1200" dirty="0" smtClean="0">
                          <a:solidFill>
                            <a:schemeClr val="dk1"/>
                          </a:solidFill>
                          <a:latin typeface="+mn-lt"/>
                          <a:ea typeface="+mn-ea"/>
                          <a:cs typeface="+mn-cs"/>
                        </a:rPr>
                        <a:t>Work effectively with others to achieve common goals.</a:t>
                      </a:r>
                      <a:r>
                        <a:rPr lang="en-US" sz="1600" dirty="0" smtClean="0"/>
                        <a:t> </a:t>
                      </a:r>
                      <a:endParaRPr lang="en-US" sz="1600" dirty="0"/>
                    </a:p>
                  </a:txBody>
                  <a:tcPr/>
                </a:tc>
                <a:tc>
                  <a:txBody>
                    <a:bodyPr/>
                    <a:lstStyle/>
                    <a:p>
                      <a:r>
                        <a:rPr lang="en-US" sz="1600" dirty="0" smtClean="0"/>
                        <a:t>Team does little to assist</a:t>
                      </a:r>
                      <a:r>
                        <a:rPr lang="en-US" sz="1600" baseline="0" dirty="0" smtClean="0"/>
                        <a:t> one another in production of both individual and final product.  </a:t>
                      </a:r>
                      <a:endParaRPr lang="en-US" sz="1600" dirty="0"/>
                    </a:p>
                  </a:txBody>
                  <a:tcPr/>
                </a:tc>
                <a:tc>
                  <a:txBody>
                    <a:bodyPr/>
                    <a:lstStyle/>
                    <a:p>
                      <a:r>
                        <a:rPr lang="en-US" sz="1600" dirty="0" smtClean="0"/>
                        <a:t>Team collaborates</a:t>
                      </a:r>
                      <a:r>
                        <a:rPr lang="en-US" sz="1600" baseline="0" dirty="0" smtClean="0"/>
                        <a:t> to divide up mini- project in an organized way.  All members assist each other to be successful.  </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Team collaborates</a:t>
                      </a:r>
                      <a:r>
                        <a:rPr lang="en-US" sz="1600" baseline="0" dirty="0" smtClean="0"/>
                        <a:t> to divide up mini- project in an organized way that also helps create a strong and cohesive final product.  All members assist each other to be successful.  </a:t>
                      </a:r>
                      <a:endParaRPr lang="en-US" sz="1600" dirty="0" smtClean="0"/>
                    </a:p>
                    <a:p>
                      <a:endParaRPr lang="en-US" sz="1600" dirty="0"/>
                    </a:p>
                  </a:txBody>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ＭＳ 明朝"/>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Foundry.thmx</Template>
  <TotalTime>113</TotalTime>
  <Words>327</Words>
  <Application>Microsoft Macintosh PowerPoint</Application>
  <PresentationFormat>On-screen Show (4:3)</PresentationFormat>
  <Paragraphs>23</Paragraphs>
  <Slides>3</Slides>
  <Notes>0</Notes>
  <HiddenSlides>0</HiddenSlides>
  <MMClips>0</MMClips>
  <ScaleCrop>false</ScaleCrop>
  <HeadingPairs>
    <vt:vector size="4" baseType="variant">
      <vt:variant>
        <vt:lpstr>Design Template</vt:lpstr>
      </vt:variant>
      <vt:variant>
        <vt:i4>1</vt:i4>
      </vt:variant>
      <vt:variant>
        <vt:lpstr>Slide Titles</vt:lpstr>
      </vt:variant>
      <vt:variant>
        <vt:i4>3</vt:i4>
      </vt:variant>
    </vt:vector>
  </HeadingPairs>
  <TitlesOfParts>
    <vt:vector size="4" baseType="lpstr">
      <vt:lpstr>Foundry</vt:lpstr>
      <vt:lpstr>Aim: What were the great successes of the ancient civilizations of India? L16</vt:lpstr>
      <vt:lpstr>Advertisement for  Ancient Indian Society</vt:lpstr>
      <vt:lpstr>Slide 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Aim: What were the great successes of the ancient civilizations of India? L16</dc:title>
  <dc:creator>NYCDOE</dc:creator>
  <cp:lastModifiedBy>NYCDOE</cp:lastModifiedBy>
  <cp:revision>2</cp:revision>
  <dcterms:created xsi:type="dcterms:W3CDTF">2012-10-10T12:19:59Z</dcterms:created>
  <dcterms:modified xsi:type="dcterms:W3CDTF">2012-10-10T13:26:10Z</dcterms:modified>
</cp:coreProperties>
</file>